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embeddedFontLst>
    <p:embeddedFont>
      <p:font typeface="Average" charset="0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67559A70-573C-4BAE-94B4-A1CC2FA54CDF}">
  <a:tblStyle styleId="{67559A70-573C-4BAE-94B4-A1CC2FA54CD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7" d="100"/>
          <a:sy n="147" d="100"/>
        </p:scale>
        <p:origin x="-594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42be744407_1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42be744407_1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42be744407_1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42be744407_1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42be744407_1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42be744407_1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42be744407_1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42be744407_1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42be744407_1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42be744407_1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42be744407_1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42be744407_1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8a09b1d84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8a09b1d84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62b04506ae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62b04506ae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8a09b1d84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8a09b1d84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8a09b1d84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8a09b1d84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8a09b1d84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8a09b1d84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8a09b1d84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8a09b1d84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8a09b1d84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8a09b1d84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8a09b1d84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8a09b1d84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8a09b1d84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8a09b1d84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63507d527e_3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63507d527e_3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8a09b1d84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8a09b1d84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8a09b1d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8a09b1d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8a09b1d84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8a09b1d84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8a09b1d84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8a09b1d84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8a09b1d84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8a09b1d84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42be74440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42be74440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42be744407_1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42be744407_1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yhound 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alemschools.net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2Sr_NI7Ogo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wayne.guiltner@salemschools.net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Salem Schools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Annual Report to the Public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00"/>
                </a:solidFill>
              </a:rPr>
              <a:t>September 16, 2019</a:t>
            </a:r>
            <a:endParaRPr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Refinish Gym Floors/Ceiling Grid Project </a:t>
            </a:r>
            <a:endParaRPr/>
          </a:p>
        </p:txBody>
      </p:sp>
      <p:sp>
        <p:nvSpPr>
          <p:cNvPr id="119" name="Google Shape;119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20" name="Google Shape;120;p2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1" name="Google Shape;12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200" y="1285025"/>
            <a:ext cx="3477300" cy="315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8450" y="1152475"/>
            <a:ext cx="2989600" cy="315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New Office for Mental Health Counseling Services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29" name="Google Shape;129;p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0" name="Google Shape;13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0838" y="1407850"/>
            <a:ext cx="3069775" cy="290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>
            <a:spLocks noGrp="1"/>
          </p:cNvSpPr>
          <p:nvPr>
            <p:ph type="title"/>
          </p:nvPr>
        </p:nvSpPr>
        <p:spPr>
          <a:xfrm>
            <a:off x="311700" y="467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Completed Visitor Bleacher Project/Additional Asphalt Exit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37" name="Google Shape;137;p2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8" name="Google Shape;13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350" y="961650"/>
            <a:ext cx="4071050" cy="412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1475" y="961650"/>
            <a:ext cx="4159527" cy="40878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Speed Zone Solar Flashing Beacons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7" name="Google Shape;14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8825" y="1360075"/>
            <a:ext cx="4038600" cy="333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Numerous Painting Projects/Waxing Floors 	</a:t>
            </a:r>
            <a:endParaRPr/>
          </a:p>
        </p:txBody>
      </p:sp>
      <p:sp>
        <p:nvSpPr>
          <p:cNvPr id="153" name="Google Shape;153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54" name="Google Shape;154;p2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pic>
        <p:nvPicPr>
          <p:cNvPr id="155" name="Google Shape;15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250" y="1372625"/>
            <a:ext cx="2783075" cy="312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0450" y="1627151"/>
            <a:ext cx="2922401" cy="251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Door Access System at Salem High School</a:t>
            </a:r>
            <a:endParaRPr/>
          </a:p>
        </p:txBody>
      </p:sp>
      <p:sp>
        <p:nvSpPr>
          <p:cNvPr id="162" name="Google Shape;162;p27"/>
          <p:cNvSpPr txBox="1">
            <a:spLocks noGrp="1"/>
          </p:cNvSpPr>
          <p:nvPr>
            <p:ph type="body" idx="1"/>
          </p:nvPr>
        </p:nvSpPr>
        <p:spPr>
          <a:xfrm>
            <a:off x="33535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63" name="Google Shape;163;p2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4" name="Google Shape;16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4400" y="1330775"/>
            <a:ext cx="2347100" cy="211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3775" y="1302463"/>
            <a:ext cx="2133600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New Projects</a:t>
            </a:r>
            <a:endParaRPr/>
          </a:p>
        </p:txBody>
      </p:sp>
      <p:sp>
        <p:nvSpPr>
          <p:cNvPr id="171" name="Google Shape;171;p28"/>
          <p:cNvSpPr txBox="1">
            <a:spLocks noGrp="1"/>
          </p:cNvSpPr>
          <p:nvPr>
            <p:ph type="body" idx="1"/>
          </p:nvPr>
        </p:nvSpPr>
        <p:spPr>
          <a:xfrm>
            <a:off x="311700" y="1124525"/>
            <a:ext cx="4107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Char char="●"/>
            </a:pPr>
            <a:r>
              <a:rPr lang="en">
                <a:solidFill>
                  <a:srgbClr val="FFFF00"/>
                </a:solidFill>
              </a:rPr>
              <a:t>Gathering information for Solar Energy and savings associated with solar panels.</a:t>
            </a:r>
            <a:endParaRPr>
              <a:solidFill>
                <a:srgbClr val="FFFF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Char char="●"/>
            </a:pPr>
            <a:r>
              <a:rPr lang="en">
                <a:solidFill>
                  <a:srgbClr val="FFFF00"/>
                </a:solidFill>
              </a:rPr>
              <a:t>Installing Vape detectors in bathrooms to give students another reason to say no.</a:t>
            </a:r>
            <a:endParaRPr>
              <a:solidFill>
                <a:srgbClr val="FFFF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Char char="●"/>
            </a:pPr>
            <a:r>
              <a:rPr lang="en">
                <a:solidFill>
                  <a:srgbClr val="FFFF00"/>
                </a:solidFill>
              </a:rPr>
              <a:t>Installing new water fountains with water bottle filling stations.</a:t>
            </a:r>
            <a:endParaRPr>
              <a:solidFill>
                <a:srgbClr val="FFFF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Char char="●"/>
            </a:pPr>
            <a:r>
              <a:rPr lang="en">
                <a:solidFill>
                  <a:srgbClr val="FFFF00"/>
                </a:solidFill>
              </a:rPr>
              <a:t>Six classroom addition to the high school.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172" name="Google Shape;172;p2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Char char="●"/>
            </a:pPr>
            <a:endParaRPr>
              <a:solidFill>
                <a:srgbClr val="FFFF00"/>
              </a:solidFill>
            </a:endParaRPr>
          </a:p>
        </p:txBody>
      </p:sp>
      <p:pic>
        <p:nvPicPr>
          <p:cNvPr id="173" name="Google Shape;17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0300" y="1152475"/>
            <a:ext cx="3347075" cy="350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Six Classroom Addition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179" name="Google Shape;179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80" name="Google Shape;180;p2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1" name="Google Shape;18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3150" y="1191600"/>
            <a:ext cx="5811799" cy="3488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Academics/Other 2019-2020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Char char="●"/>
            </a:pPr>
            <a:r>
              <a:rPr lang="en" sz="1800">
                <a:solidFill>
                  <a:srgbClr val="FFFF00"/>
                </a:solidFill>
              </a:rPr>
              <a:t>Continued partnerships with colleges</a:t>
            </a:r>
            <a:endParaRPr sz="1800">
              <a:solidFill>
                <a:srgbClr val="FFFF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Char char="●"/>
            </a:pPr>
            <a:r>
              <a:rPr lang="en" sz="1800">
                <a:solidFill>
                  <a:srgbClr val="FFFF00"/>
                </a:solidFill>
              </a:rPr>
              <a:t>Currently paying for one concurrent credit college course per semester for students interested in grades 9-12.</a:t>
            </a:r>
            <a:endParaRPr sz="1800">
              <a:solidFill>
                <a:srgbClr val="FFFF00"/>
              </a:solidFill>
            </a:endParaRPr>
          </a:p>
        </p:txBody>
      </p:sp>
      <p:sp>
        <p:nvSpPr>
          <p:cNvPr id="188" name="Google Shape;188;p3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Char char="●"/>
            </a:pPr>
            <a:r>
              <a:rPr lang="en">
                <a:solidFill>
                  <a:srgbClr val="FFFF00"/>
                </a:solidFill>
              </a:rPr>
              <a:t>Other college courses cost:</a:t>
            </a:r>
            <a:endParaRPr>
              <a:solidFill>
                <a:srgbClr val="FFFF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Char char="●"/>
            </a:pPr>
            <a:r>
              <a:rPr lang="en">
                <a:solidFill>
                  <a:srgbClr val="FFFF00"/>
                </a:solidFill>
              </a:rPr>
              <a:t>$150 per 3 hour course through Ozarka</a:t>
            </a:r>
            <a:endParaRPr>
              <a:solidFill>
                <a:srgbClr val="FFFF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Char char="●"/>
            </a:pPr>
            <a:r>
              <a:rPr lang="en">
                <a:solidFill>
                  <a:srgbClr val="FFFF00"/>
                </a:solidFill>
              </a:rPr>
              <a:t>Courses through UAM are free to the student</a:t>
            </a:r>
            <a:endParaRPr>
              <a:solidFill>
                <a:srgbClr val="FFFF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Char char="●"/>
            </a:pPr>
            <a:r>
              <a:rPr lang="en">
                <a:solidFill>
                  <a:srgbClr val="FFFF00"/>
                </a:solidFill>
              </a:rPr>
              <a:t>ASUMH Technical courses are free to students</a:t>
            </a:r>
            <a:endParaRPr>
              <a:solidFill>
                <a:srgbClr val="FFFF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Char char="●"/>
            </a:pPr>
            <a:r>
              <a:rPr lang="en">
                <a:solidFill>
                  <a:srgbClr val="FFFF00"/>
                </a:solidFill>
              </a:rPr>
              <a:t>Added Concurrent Credit Welding course on campus/from 4-6 for adults also.</a:t>
            </a:r>
            <a:endParaRPr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24 Hours paid by Salem Schools</a:t>
            </a:r>
            <a:br>
              <a:rPr lang="en">
                <a:solidFill>
                  <a:srgbClr val="FFFF00"/>
                </a:solidFill>
              </a:rPr>
            </a:br>
            <a:r>
              <a:rPr lang="en">
                <a:solidFill>
                  <a:srgbClr val="FFFF00"/>
                </a:solidFill>
              </a:rPr>
              <a:t>15 Hours though ASUMH technical center</a:t>
            </a:r>
            <a:br>
              <a:rPr lang="en">
                <a:solidFill>
                  <a:srgbClr val="FFFF00"/>
                </a:solidFill>
              </a:rPr>
            </a:br>
            <a:r>
              <a:rPr lang="en">
                <a:solidFill>
                  <a:srgbClr val="FFFF00"/>
                </a:solidFill>
              </a:rPr>
              <a:t>12 Hours through UAM</a:t>
            </a:r>
            <a:br>
              <a:rPr lang="en">
                <a:solidFill>
                  <a:srgbClr val="FFFF00"/>
                </a:solidFill>
              </a:rPr>
            </a:br>
            <a:r>
              <a:rPr lang="en">
                <a:solidFill>
                  <a:srgbClr val="FFFF00"/>
                </a:solidFill>
              </a:rPr>
              <a:t>9 Ozarka hours paid by student</a:t>
            </a:r>
            <a:endParaRPr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00"/>
                </a:solidFill>
              </a:rPr>
              <a:t>60 Hours - equivalent to Associates Degree</a:t>
            </a:r>
            <a:br>
              <a:rPr lang="en">
                <a:solidFill>
                  <a:srgbClr val="FFFF00"/>
                </a:solidFill>
              </a:rPr>
            </a:br>
            <a:r>
              <a:rPr lang="en">
                <a:solidFill>
                  <a:srgbClr val="FFFF00"/>
                </a:solidFill>
              </a:rPr>
              <a:t>$450                   - On campus in state $20,000+</a:t>
            </a:r>
            <a:endParaRPr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Academics/Other 2019-2020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19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95" name="Google Shape;195;p31"/>
          <p:cNvSpPr txBox="1">
            <a:spLocks noGrp="1"/>
          </p:cNvSpPr>
          <p:nvPr>
            <p:ph type="body" idx="2"/>
          </p:nvPr>
        </p:nvSpPr>
        <p:spPr>
          <a:xfrm>
            <a:off x="3026600" y="1495900"/>
            <a:ext cx="3999900" cy="3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00"/>
                </a:solidFill>
              </a:rPr>
              <a:t>Salem</a:t>
            </a:r>
            <a:endParaRPr sz="120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00"/>
                </a:solidFill>
              </a:rPr>
              <a:t>Melbourne</a:t>
            </a:r>
            <a:endParaRPr sz="120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00"/>
                </a:solidFill>
              </a:rPr>
              <a:t>Norfork</a:t>
            </a:r>
            <a:endParaRPr sz="120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00"/>
                </a:solidFill>
              </a:rPr>
              <a:t>Viola</a:t>
            </a:r>
            <a:endParaRPr sz="120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00"/>
                </a:solidFill>
              </a:rPr>
              <a:t>Mountain View</a:t>
            </a:r>
            <a:endParaRPr sz="120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00"/>
                </a:solidFill>
              </a:rPr>
              <a:t>Mountain Home</a:t>
            </a:r>
            <a:endParaRPr sz="120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00"/>
                </a:solidFill>
              </a:rPr>
              <a:t>Calico Rock</a:t>
            </a:r>
            <a:endParaRPr sz="120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00"/>
                </a:solidFill>
              </a:rPr>
              <a:t>Mammoth Spring</a:t>
            </a:r>
            <a:endParaRPr sz="120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00"/>
                </a:solidFill>
              </a:rPr>
              <a:t>Southside</a:t>
            </a:r>
            <a:endParaRPr sz="120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00"/>
                </a:solidFill>
              </a:rPr>
              <a:t>Highland</a:t>
            </a:r>
            <a:endParaRPr sz="120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00"/>
                </a:solidFill>
              </a:rPr>
              <a:t>Concord</a:t>
            </a:r>
            <a:endParaRPr sz="120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00"/>
                </a:solidFill>
              </a:rPr>
              <a:t>Cave City</a:t>
            </a:r>
            <a:endParaRPr sz="120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00"/>
                </a:solidFill>
              </a:rPr>
              <a:t>Batesville</a:t>
            </a:r>
            <a:endParaRPr sz="120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00"/>
                </a:solidFill>
              </a:rPr>
              <a:t>ICC</a:t>
            </a:r>
            <a:endParaRPr sz="120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00"/>
                </a:solidFill>
              </a:rPr>
              <a:t>Cedar Ridge</a:t>
            </a:r>
            <a:endParaRPr sz="120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00"/>
                </a:solidFill>
              </a:rPr>
              <a:t>Midland</a:t>
            </a:r>
            <a:endParaRPr sz="120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96" name="Google Shape;196;p31"/>
          <p:cNvSpPr txBox="1"/>
          <p:nvPr/>
        </p:nvSpPr>
        <p:spPr>
          <a:xfrm>
            <a:off x="1158750" y="1404650"/>
            <a:ext cx="3000000" cy="23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14300" marR="114300" lvl="0" indent="0" algn="l" rtl="0">
              <a:lnSpc>
                <a:spcPct val="97058"/>
              </a:lnSpc>
              <a:spcBef>
                <a:spcPts val="1600"/>
              </a:spcBef>
              <a:spcAft>
                <a:spcPts val="800"/>
              </a:spcAft>
              <a:buNone/>
            </a:pPr>
            <a:endParaRPr/>
          </a:p>
        </p:txBody>
      </p:sp>
      <p:graphicFrame>
        <p:nvGraphicFramePr>
          <p:cNvPr id="197" name="Google Shape;197;p31"/>
          <p:cNvGraphicFramePr/>
          <p:nvPr/>
        </p:nvGraphicFramePr>
        <p:xfrm>
          <a:off x="4241675" y="1128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{67559A70-573C-4BAE-94B4-A1CC2FA54CDF}</a:tableStyleId>
              </a:tblPr>
              <a:tblGrid>
                <a:gridCol w="1222375"/>
                <a:gridCol w="1281775"/>
                <a:gridCol w="1028425"/>
              </a:tblGrid>
              <a:tr h="3963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FFFF00"/>
                          </a:solidFill>
                        </a:rPr>
                        <a:t>Elementary Average</a:t>
                      </a:r>
                      <a:endParaRPr sz="1000" b="1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FFFF00"/>
                          </a:solidFill>
                        </a:rPr>
                        <a:t>High School Average</a:t>
                      </a:r>
                      <a:endParaRPr sz="1000" b="1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FFFF00"/>
                          </a:solidFill>
                        </a:rPr>
                        <a:t>District Average</a:t>
                      </a:r>
                      <a:endParaRPr sz="1000" b="1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17975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63.67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55.97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59.82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000FF"/>
                    </a:solidFill>
                  </a:tcPr>
                </a:tc>
              </a:tr>
              <a:tr h="217975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62.71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48.66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55.68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17975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54.41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51.93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53.17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17975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56.59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47.15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51.87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17975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54.05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46.82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50.44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17975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52.36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46.78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49.57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17975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47.25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51.78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49.52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17975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53.39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43.65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48.52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17975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49.42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46.71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48.06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17975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46.75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45.30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46.02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17975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42.43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49.47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45.95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17975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44.33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45.57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44.95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17975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43.62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42.68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43.15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17975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43.28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41.77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42.53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17975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41.35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30.97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36.16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17975"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30.09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25.80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FFFF00"/>
                          </a:solidFill>
                        </a:rPr>
                        <a:t>27.95</a:t>
                      </a:r>
                      <a:endParaRPr sz="1000">
                        <a:solidFill>
                          <a:srgbClr val="FFFF00"/>
                        </a:solidFill>
                      </a:endParaRPr>
                    </a:p>
                  </a:txBody>
                  <a:tcPr marL="28575" marR="28575" marT="19050" marB="19050" anchor="b">
                    <a:lnL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0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Mission Statement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2234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00"/>
                </a:solidFill>
              </a:rPr>
              <a:t>It is the mission of Salem Schools to educate all students by providing a challenging curriculum that promotes higher-order thinking skills, technology integration, and problem-solving through relevant and engaging activities. We will provide the experiences necessary for all students to become college and career ready.</a:t>
            </a:r>
            <a:endParaRPr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Parental Involvement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Char char="●"/>
            </a:pPr>
            <a:r>
              <a:rPr lang="en">
                <a:solidFill>
                  <a:srgbClr val="FFFF00"/>
                </a:solidFill>
              </a:rPr>
              <a:t>There is a parent center located in each office.  The parent centers offer various types of literature for parents.</a:t>
            </a:r>
            <a:endParaRPr/>
          </a:p>
        </p:txBody>
      </p:sp>
      <p:sp>
        <p:nvSpPr>
          <p:cNvPr id="204" name="Google Shape;204;p3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8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Char char="●"/>
            </a:pPr>
            <a:r>
              <a:rPr lang="en">
                <a:solidFill>
                  <a:srgbClr val="FFFF00"/>
                </a:solidFill>
              </a:rPr>
              <a:t>Current ways we are keeping parents informed:</a:t>
            </a:r>
            <a:br>
              <a:rPr lang="en">
                <a:solidFill>
                  <a:srgbClr val="FFFF00"/>
                </a:solidFill>
              </a:rPr>
            </a:br>
            <a:r>
              <a:rPr lang="en">
                <a:solidFill>
                  <a:srgbClr val="FFFF00"/>
                </a:solidFill>
              </a:rPr>
              <a:t>- Home Access Center (HAC) - Grades/Attendance</a:t>
            </a:r>
            <a:br>
              <a:rPr lang="en">
                <a:solidFill>
                  <a:srgbClr val="FFFF00"/>
                </a:solidFill>
              </a:rPr>
            </a:br>
            <a:r>
              <a:rPr lang="en">
                <a:solidFill>
                  <a:srgbClr val="FFFF00"/>
                </a:solidFill>
              </a:rPr>
              <a:t>- EZSchoolPay- Lunch Charges</a:t>
            </a:r>
            <a:br>
              <a:rPr lang="en">
                <a:solidFill>
                  <a:srgbClr val="FFFF00"/>
                </a:solidFill>
              </a:rPr>
            </a:br>
            <a:r>
              <a:rPr lang="en">
                <a:solidFill>
                  <a:srgbClr val="FFFF00"/>
                </a:solidFill>
              </a:rPr>
              <a:t>- Renaissance Place - Library</a:t>
            </a:r>
            <a:br>
              <a:rPr lang="en">
                <a:solidFill>
                  <a:srgbClr val="FFFF00"/>
                </a:solidFill>
              </a:rPr>
            </a:br>
            <a:r>
              <a:rPr lang="en">
                <a:solidFill>
                  <a:srgbClr val="FFFF00"/>
                </a:solidFill>
              </a:rPr>
              <a:t>- School Messenger - Phone Broadcast System</a:t>
            </a:r>
            <a:br>
              <a:rPr lang="en">
                <a:solidFill>
                  <a:srgbClr val="FFFF00"/>
                </a:solidFill>
              </a:rPr>
            </a:br>
            <a:r>
              <a:rPr lang="en">
                <a:solidFill>
                  <a:srgbClr val="FFFF00"/>
                </a:solidFill>
              </a:rPr>
              <a:t>- Newsletters</a:t>
            </a:r>
            <a:br>
              <a:rPr lang="en">
                <a:solidFill>
                  <a:srgbClr val="FFFF00"/>
                </a:solidFill>
              </a:rPr>
            </a:br>
            <a:r>
              <a:rPr lang="en">
                <a:solidFill>
                  <a:srgbClr val="FFFF00"/>
                </a:solidFill>
              </a:rPr>
              <a:t>- Website - </a:t>
            </a:r>
            <a:r>
              <a:rPr lang="en" u="sng">
                <a:solidFill>
                  <a:srgbClr val="FFFF00"/>
                </a:solidFill>
                <a:hlinkClick r:id="rId3"/>
              </a:rPr>
              <a:t>www.salemschools.net</a:t>
            </a:r>
            <a:r>
              <a:rPr lang="en">
                <a:solidFill>
                  <a:srgbClr val="FFFF00"/>
                </a:solidFill>
              </a:rPr>
              <a:t/>
            </a:r>
            <a:br>
              <a:rPr lang="en">
                <a:solidFill>
                  <a:srgbClr val="FFFF00"/>
                </a:solidFill>
              </a:rPr>
            </a:br>
            <a:r>
              <a:rPr lang="en">
                <a:solidFill>
                  <a:srgbClr val="FFFF00"/>
                </a:solidFill>
              </a:rPr>
              <a:t>- Social Media - Facebook, Twitter, parent resource center videos</a:t>
            </a:r>
            <a:br>
              <a:rPr lang="en">
                <a:solidFill>
                  <a:srgbClr val="FFFF00"/>
                </a:solidFill>
              </a:rPr>
            </a:br>
            <a:r>
              <a:rPr lang="en">
                <a:solidFill>
                  <a:srgbClr val="FFFF00"/>
                </a:solidFill>
              </a:rPr>
              <a:t>- Nutrislice</a:t>
            </a:r>
            <a:endParaRPr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/>
              <a:t/>
            </a:r>
            <a:br>
              <a:rPr lang="en" sz="1800"/>
            </a:br>
            <a:endParaRPr/>
          </a:p>
        </p:txBody>
      </p:sp>
      <p:pic>
        <p:nvPicPr>
          <p:cNvPr id="205" name="Google Shape;20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2550" y="2106475"/>
            <a:ext cx="497550" cy="37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2550" y="4263200"/>
            <a:ext cx="497550" cy="418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Salem School Parent Resource Series</a:t>
            </a:r>
            <a:endParaRPr/>
          </a:p>
        </p:txBody>
      </p:sp>
      <p:sp>
        <p:nvSpPr>
          <p:cNvPr id="212" name="Google Shape;212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Short video series for parents to help with programs that are used at Salem Schools.</a:t>
            </a:r>
            <a:endParaRPr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00"/>
                </a:solidFill>
              </a:rPr>
              <a:t>Located on Facebook and Twitter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213" name="Google Shape;213;p3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AutoNum type="arabicPeriod"/>
            </a:pPr>
            <a:r>
              <a:rPr lang="en">
                <a:solidFill>
                  <a:srgbClr val="FFFF00"/>
                </a:solidFill>
              </a:rPr>
              <a:t>GoMath</a:t>
            </a:r>
            <a:endParaRPr>
              <a:solidFill>
                <a:srgbClr val="FFFF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AutoNum type="arabicPeriod"/>
            </a:pPr>
            <a:r>
              <a:rPr lang="en">
                <a:solidFill>
                  <a:srgbClr val="FFFF00"/>
                </a:solidFill>
              </a:rPr>
              <a:t>EZSchoolPay</a:t>
            </a:r>
            <a:endParaRPr>
              <a:solidFill>
                <a:srgbClr val="FFFF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AutoNum type="arabicPeriod"/>
            </a:pPr>
            <a:r>
              <a:rPr lang="en" u="sng">
                <a:solidFill>
                  <a:srgbClr val="FFFF00"/>
                </a:solidFill>
                <a:hlinkClick r:id="rId3"/>
              </a:rPr>
              <a:t>Nurtislice </a:t>
            </a:r>
            <a:r>
              <a:rPr lang="en">
                <a:solidFill>
                  <a:srgbClr val="FFFF00"/>
                </a:solidFill>
              </a:rPr>
              <a:t>  </a:t>
            </a:r>
            <a:endParaRPr>
              <a:solidFill>
                <a:srgbClr val="FFFF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AutoNum type="arabicPeriod"/>
            </a:pPr>
            <a:r>
              <a:rPr lang="en">
                <a:solidFill>
                  <a:srgbClr val="FFFF00"/>
                </a:solidFill>
              </a:rPr>
              <a:t>Door Access Systems </a:t>
            </a:r>
            <a:endParaRPr>
              <a:solidFill>
                <a:srgbClr val="FFFF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AutoNum type="arabicPeriod"/>
            </a:pPr>
            <a:r>
              <a:rPr lang="en">
                <a:solidFill>
                  <a:srgbClr val="FFFF00"/>
                </a:solidFill>
              </a:rPr>
              <a:t>More to come in 2019-2020</a:t>
            </a:r>
            <a:endParaRPr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Vending Report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6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00"/>
                </a:solidFill>
              </a:rPr>
              <a:t>Revenue</a:t>
            </a:r>
            <a:br>
              <a:rPr lang="en">
                <a:solidFill>
                  <a:srgbClr val="FFFF00"/>
                </a:solidFill>
              </a:rPr>
            </a:br>
            <a:r>
              <a:rPr lang="en">
                <a:solidFill>
                  <a:srgbClr val="FFFF00"/>
                </a:solidFill>
              </a:rPr>
              <a:t>Salem Schools received $1,142.00  in vending revenue from Coca-Cola during the 2018-2019 school year.						Commission 		$1,142.00</a:t>
            </a:r>
            <a:endParaRPr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00"/>
                </a:solidFill>
              </a:rPr>
              <a:t>											Total			$1,142.00</a:t>
            </a:r>
            <a:endParaRPr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FFFF00"/>
              </a:solidFill>
            </a:endParaRPr>
          </a:p>
          <a:p>
            <a:pPr marL="914400" lvl="0" indent="4572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00"/>
                </a:solidFill>
              </a:rPr>
              <a:t>Expenses		Coffee 						$ 1,142.00</a:t>
            </a:r>
            <a:endParaRPr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00"/>
                </a:solidFill>
              </a:rPr>
              <a:t>												Total	$1,142.00						</a:t>
            </a:r>
            <a:endParaRPr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Goals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00"/>
                </a:solidFill>
              </a:rPr>
              <a:t>Academic</a:t>
            </a:r>
            <a:endParaRPr>
              <a:solidFill>
                <a:srgbClr val="FFFF00"/>
              </a:solidFill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rgbClr val="FFFF00"/>
              </a:buClr>
              <a:buSzPts val="1400"/>
              <a:buChar char="●"/>
            </a:pPr>
            <a:r>
              <a:rPr lang="en" sz="1400">
                <a:solidFill>
                  <a:srgbClr val="FFFF00"/>
                </a:solidFill>
              </a:rPr>
              <a:t>Close the achievement gap between the general population and the TAGG population</a:t>
            </a:r>
            <a:endParaRPr sz="1400">
              <a:solidFill>
                <a:srgbClr val="FFFF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Char char="●"/>
            </a:pPr>
            <a:r>
              <a:rPr lang="en" sz="1400">
                <a:solidFill>
                  <a:srgbClr val="FFFF00"/>
                </a:solidFill>
              </a:rPr>
              <a:t>Continue to provide quality training for staff members</a:t>
            </a:r>
            <a:endParaRPr sz="1400">
              <a:solidFill>
                <a:srgbClr val="FFFF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Char char="●"/>
            </a:pPr>
            <a:r>
              <a:rPr lang="en" sz="1400">
                <a:solidFill>
                  <a:srgbClr val="FFFF00"/>
                </a:solidFill>
              </a:rPr>
              <a:t>Find new ways to ensure that parents are informed about their child’s progress</a:t>
            </a:r>
            <a:endParaRPr sz="1400">
              <a:solidFill>
                <a:srgbClr val="FFFF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Char char="●"/>
            </a:pPr>
            <a:r>
              <a:rPr lang="en" sz="1400">
                <a:solidFill>
                  <a:srgbClr val="FFFF00"/>
                </a:solidFill>
              </a:rPr>
              <a:t>Continue ACT Aspire formative assessments throughout the school year</a:t>
            </a:r>
            <a:endParaRPr sz="1400">
              <a:solidFill>
                <a:srgbClr val="FFFF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Char char="●"/>
            </a:pPr>
            <a:r>
              <a:rPr lang="en" sz="1400">
                <a:solidFill>
                  <a:srgbClr val="FFFF00"/>
                </a:solidFill>
              </a:rPr>
              <a:t>Continue to explore partnership options with colleges</a:t>
            </a:r>
            <a:endParaRPr sz="1400">
              <a:solidFill>
                <a:srgbClr val="FFFF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Char char="●"/>
            </a:pPr>
            <a:r>
              <a:rPr lang="en" sz="1400">
                <a:solidFill>
                  <a:srgbClr val="FFFF00"/>
                </a:solidFill>
              </a:rPr>
              <a:t>Continue to offer a safe learning environment </a:t>
            </a:r>
            <a:endParaRPr sz="140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40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FFF00"/>
                </a:solidFill>
              </a:rPr>
              <a:t>							For a copy of this PPT - www.salemschools.net</a:t>
            </a:r>
            <a:endParaRPr sz="140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Contact Information</a:t>
            </a:r>
            <a:endParaRPr/>
          </a:p>
        </p:txBody>
      </p:sp>
      <p:sp>
        <p:nvSpPr>
          <p:cNvPr id="231" name="Google Shape;231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00"/>
                </a:solidFill>
              </a:rPr>
              <a:t>Wayne Guiltner</a:t>
            </a:r>
            <a:br>
              <a:rPr lang="en">
                <a:solidFill>
                  <a:srgbClr val="FFFF00"/>
                </a:solidFill>
              </a:rPr>
            </a:br>
            <a:r>
              <a:rPr lang="en">
                <a:solidFill>
                  <a:srgbClr val="FFFF00"/>
                </a:solidFill>
              </a:rPr>
              <a:t>Superintendent,</a:t>
            </a:r>
            <a:br>
              <a:rPr lang="en">
                <a:solidFill>
                  <a:srgbClr val="FFFF00"/>
                </a:solidFill>
              </a:rPr>
            </a:br>
            <a:r>
              <a:rPr lang="en">
                <a:solidFill>
                  <a:srgbClr val="FFFF00"/>
                </a:solidFill>
              </a:rPr>
              <a:t>Salem School District</a:t>
            </a:r>
            <a:br>
              <a:rPr lang="en">
                <a:solidFill>
                  <a:srgbClr val="FFFF00"/>
                </a:solidFill>
              </a:rPr>
            </a:br>
            <a:r>
              <a:rPr lang="en" u="sng">
                <a:solidFill>
                  <a:srgbClr val="4A86E8"/>
                </a:solidFill>
                <a:hlinkClick r:id="rId3"/>
              </a:rPr>
              <a:t>wayne.guiltner@salemschools.net</a:t>
            </a:r>
            <a:r>
              <a:rPr lang="en">
                <a:solidFill>
                  <a:srgbClr val="FFFF00"/>
                </a:solidFill>
              </a:rPr>
              <a:t/>
            </a:r>
            <a:br>
              <a:rPr lang="en">
                <a:solidFill>
                  <a:srgbClr val="FFFF00"/>
                </a:solidFill>
              </a:rPr>
            </a:br>
            <a:r>
              <a:rPr lang="en">
                <a:solidFill>
                  <a:srgbClr val="FFFF00"/>
                </a:solidFill>
              </a:rPr>
              <a:t>870-895-2516 (o)</a:t>
            </a:r>
            <a:br>
              <a:rPr lang="en">
                <a:solidFill>
                  <a:srgbClr val="FFFF00"/>
                </a:solidFill>
              </a:rPr>
            </a:br>
            <a:r>
              <a:rPr lang="en">
                <a:solidFill>
                  <a:srgbClr val="FFFF00"/>
                </a:solidFill>
              </a:rPr>
              <a:t>870-371-0323 (c)</a:t>
            </a:r>
            <a:endParaRPr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/>
              <a:t>Welcome to the 2019-2020 Annual Report to the Public</a:t>
            </a:r>
            <a:endParaRPr sz="2400"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Char char="●"/>
            </a:pPr>
            <a:r>
              <a:rPr lang="en">
                <a:solidFill>
                  <a:srgbClr val="FFFF00"/>
                </a:solidFill>
              </a:rPr>
              <a:t>The Salem School District is fully accredited by the Arkansas Department of Education.</a:t>
            </a:r>
            <a:endParaRPr>
              <a:solidFill>
                <a:srgbClr val="FFFF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Char char="●"/>
            </a:pPr>
            <a:r>
              <a:rPr lang="en">
                <a:solidFill>
                  <a:srgbClr val="FFFF00"/>
                </a:solidFill>
              </a:rPr>
              <a:t>100% of teachers are licensed.  </a:t>
            </a:r>
            <a:endParaRPr>
              <a:solidFill>
                <a:srgbClr val="FFFF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Char char="●"/>
            </a:pPr>
            <a:r>
              <a:rPr lang="en">
                <a:solidFill>
                  <a:srgbClr val="FFFF00"/>
                </a:solidFill>
              </a:rPr>
              <a:t>Current Enrollment - September 16, 2019</a:t>
            </a:r>
            <a:endParaRPr>
              <a:solidFill>
                <a:srgbClr val="FFFF00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Char char="○"/>
            </a:pPr>
            <a:r>
              <a:rPr lang="en">
                <a:solidFill>
                  <a:srgbClr val="FFFF00"/>
                </a:solidFill>
              </a:rPr>
              <a:t>       Elementary      442</a:t>
            </a:r>
            <a:endParaRPr>
              <a:solidFill>
                <a:srgbClr val="FFFF00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Char char="○"/>
            </a:pPr>
            <a:r>
              <a:rPr lang="en">
                <a:solidFill>
                  <a:srgbClr val="FFFF00"/>
                </a:solidFill>
              </a:rPr>
              <a:t>       High School     401</a:t>
            </a:r>
            <a:br>
              <a:rPr lang="en">
                <a:solidFill>
                  <a:srgbClr val="FFFF00"/>
                </a:solidFill>
              </a:rPr>
            </a:br>
            <a:r>
              <a:rPr lang="en">
                <a:solidFill>
                  <a:srgbClr val="FFFF00"/>
                </a:solidFill>
              </a:rPr>
              <a:t>     ________________</a:t>
            </a:r>
            <a:endParaRPr>
              <a:solidFill>
                <a:srgbClr val="FFFF00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400"/>
              <a:buChar char="○"/>
            </a:pPr>
            <a:r>
              <a:rPr lang="en">
                <a:solidFill>
                  <a:srgbClr val="FFFF00"/>
                </a:solidFill>
              </a:rPr>
              <a:t>       Total		    843</a:t>
            </a:r>
            <a:endParaRPr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Enrollment	</a:t>
            </a:r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264400" y="112882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00"/>
                </a:solidFill>
              </a:rPr>
              <a:t>2018-2019 Three quarter average = 849.21</a:t>
            </a:r>
            <a:br>
              <a:rPr lang="en">
                <a:solidFill>
                  <a:srgbClr val="FFFF00"/>
                </a:solidFill>
              </a:rPr>
            </a:br>
            <a:r>
              <a:rPr lang="en">
                <a:solidFill>
                  <a:srgbClr val="FFFF00"/>
                </a:solidFill>
              </a:rPr>
              <a:t>2017-2018 Three quarter average = 838.16</a:t>
            </a:r>
            <a:br>
              <a:rPr lang="en">
                <a:solidFill>
                  <a:srgbClr val="FFFF00"/>
                </a:solidFill>
              </a:rPr>
            </a:br>
            <a:r>
              <a:rPr lang="en">
                <a:solidFill>
                  <a:srgbClr val="FFFF00"/>
                </a:solidFill>
              </a:rPr>
              <a:t>2016-2017 Three quarter average = 800.48</a:t>
            </a:r>
            <a:br>
              <a:rPr lang="en">
                <a:solidFill>
                  <a:srgbClr val="FFFF00"/>
                </a:solidFill>
              </a:rPr>
            </a:br>
            <a:r>
              <a:rPr lang="en">
                <a:solidFill>
                  <a:srgbClr val="FFFF00"/>
                </a:solidFill>
              </a:rPr>
              <a:t>2015-2016 Three quarter average = 785.23</a:t>
            </a:r>
            <a:br>
              <a:rPr lang="en">
                <a:solidFill>
                  <a:srgbClr val="FFFF00"/>
                </a:solidFill>
              </a:rPr>
            </a:br>
            <a:r>
              <a:rPr lang="en">
                <a:solidFill>
                  <a:srgbClr val="FFFF00"/>
                </a:solidFill>
              </a:rPr>
              <a:t>2014-2015 Three quarter average = 771.50</a:t>
            </a:r>
            <a:br>
              <a:rPr lang="en">
                <a:solidFill>
                  <a:srgbClr val="FFFF00"/>
                </a:solidFill>
              </a:rPr>
            </a:br>
            <a:r>
              <a:rPr lang="en">
                <a:solidFill>
                  <a:srgbClr val="FFFF00"/>
                </a:solidFill>
              </a:rPr>
              <a:t>2013-2014 Three quarter average = 790.83</a:t>
            </a:r>
            <a:br>
              <a:rPr lang="en">
                <a:solidFill>
                  <a:srgbClr val="FFFF00"/>
                </a:solidFill>
              </a:rPr>
            </a:br>
            <a:r>
              <a:rPr lang="en">
                <a:solidFill>
                  <a:srgbClr val="FFFF00"/>
                </a:solidFill>
              </a:rPr>
              <a:t>2012-2013 Three quarter average = 756.10</a:t>
            </a:r>
            <a:endParaRPr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00"/>
                </a:solidFill>
              </a:rPr>
              <a:t>Enrollment on ARP date 2019 = 843</a:t>
            </a:r>
            <a:br>
              <a:rPr lang="en">
                <a:solidFill>
                  <a:srgbClr val="FFFF00"/>
                </a:solidFill>
              </a:rPr>
            </a:br>
            <a:r>
              <a:rPr lang="en">
                <a:solidFill>
                  <a:srgbClr val="FFFF00"/>
                </a:solidFill>
              </a:rPr>
              <a:t>Enrollment on ARP date 2018 = 854</a:t>
            </a:r>
            <a:br>
              <a:rPr lang="en">
                <a:solidFill>
                  <a:srgbClr val="FFFF00"/>
                </a:solidFill>
              </a:rPr>
            </a:br>
            <a:r>
              <a:rPr lang="en">
                <a:solidFill>
                  <a:srgbClr val="FFFF00"/>
                </a:solidFill>
              </a:rPr>
              <a:t>Enrollment on ARP date 2017 = 834</a:t>
            </a:r>
            <a:br>
              <a:rPr lang="en">
                <a:solidFill>
                  <a:srgbClr val="FFFF00"/>
                </a:solidFill>
              </a:rPr>
            </a:br>
            <a:r>
              <a:rPr lang="en">
                <a:solidFill>
                  <a:srgbClr val="FFFF00"/>
                </a:solidFill>
              </a:rPr>
              <a:t>Enrollment on ARP date 2016 = 800</a:t>
            </a:r>
            <a:br>
              <a:rPr lang="en">
                <a:solidFill>
                  <a:srgbClr val="FFFF00"/>
                </a:solidFill>
              </a:rPr>
            </a:br>
            <a:r>
              <a:rPr lang="en">
                <a:solidFill>
                  <a:srgbClr val="FFFF00"/>
                </a:solidFill>
              </a:rPr>
              <a:t>Enrollment on ARP date 2015 = 780</a:t>
            </a:r>
            <a:br>
              <a:rPr lang="en">
                <a:solidFill>
                  <a:srgbClr val="FFFF00"/>
                </a:solidFill>
              </a:rPr>
            </a:br>
            <a:r>
              <a:rPr lang="en">
                <a:solidFill>
                  <a:srgbClr val="FFFF00"/>
                </a:solidFill>
              </a:rPr>
              <a:t>Enrollment on ARP date 2014 = 764</a:t>
            </a:r>
            <a:br>
              <a:rPr lang="en">
                <a:solidFill>
                  <a:srgbClr val="FFFF00"/>
                </a:solidFill>
              </a:rPr>
            </a:br>
            <a:r>
              <a:rPr lang="en">
                <a:solidFill>
                  <a:srgbClr val="FFFF00"/>
                </a:solidFill>
              </a:rPr>
              <a:t>Enrollment on ARP date 2013 = 796</a:t>
            </a:r>
            <a:br>
              <a:rPr lang="en">
                <a:solidFill>
                  <a:srgbClr val="FFFF00"/>
                </a:solidFill>
              </a:rPr>
            </a:br>
            <a:r>
              <a:rPr lang="en">
                <a:solidFill>
                  <a:srgbClr val="FFFF00"/>
                </a:solidFill>
              </a:rPr>
              <a:t>Enrollment on ARP date 2012 = 748</a:t>
            </a:r>
            <a:endParaRPr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Staff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5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Char char="●"/>
            </a:pPr>
            <a:r>
              <a:rPr lang="en" sz="1800">
                <a:solidFill>
                  <a:srgbClr val="FFFF00"/>
                </a:solidFill>
              </a:rPr>
              <a:t>110 Total Positions</a:t>
            </a:r>
            <a:endParaRPr sz="1800">
              <a:solidFill>
                <a:srgbClr val="FFFF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1800"/>
              <a:buChar char="●"/>
            </a:pPr>
            <a:r>
              <a:rPr lang="en" sz="1800">
                <a:solidFill>
                  <a:srgbClr val="FFFF00"/>
                </a:solidFill>
              </a:rPr>
              <a:t>102 Total Employees </a:t>
            </a:r>
            <a:endParaRPr sz="180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00"/>
                </a:solidFill>
              </a:rPr>
              <a:t> - 8 teachers also drive a bus</a:t>
            </a:r>
            <a:endParaRPr sz="180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New Staff Members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00"/>
                </a:solidFill>
              </a:rPr>
              <a:t>-Caitlin Gray - Mathematics</a:t>
            </a:r>
            <a:br>
              <a:rPr lang="en" sz="1800">
                <a:solidFill>
                  <a:srgbClr val="FFFF00"/>
                </a:solidFill>
              </a:rPr>
            </a:br>
            <a:r>
              <a:rPr lang="en" sz="1800">
                <a:solidFill>
                  <a:srgbClr val="FFFF00"/>
                </a:solidFill>
              </a:rPr>
              <a:t>-Brooke Faulkenberry - </a:t>
            </a:r>
            <a:r>
              <a:rPr lang="en" sz="1600">
                <a:solidFill>
                  <a:srgbClr val="FFFF00"/>
                </a:solidFill>
              </a:rPr>
              <a:t>Language Arts, Oral Communications, Journalism, Yearbook</a:t>
            </a:r>
            <a:br>
              <a:rPr lang="en" sz="1600">
                <a:solidFill>
                  <a:srgbClr val="FFFF00"/>
                </a:solidFill>
              </a:rPr>
            </a:br>
            <a:r>
              <a:rPr lang="en" sz="1600">
                <a:solidFill>
                  <a:srgbClr val="FFFF00"/>
                </a:solidFill>
              </a:rPr>
              <a:t>-</a:t>
            </a:r>
            <a:r>
              <a:rPr lang="en" sz="1800">
                <a:solidFill>
                  <a:srgbClr val="FFFF00"/>
                </a:solidFill>
              </a:rPr>
              <a:t>Alanna Russell - Business </a:t>
            </a:r>
            <a:br>
              <a:rPr lang="en" sz="1800">
                <a:solidFill>
                  <a:srgbClr val="FFFF00"/>
                </a:solidFill>
              </a:rPr>
            </a:br>
            <a:r>
              <a:rPr lang="en" sz="1800">
                <a:solidFill>
                  <a:srgbClr val="FFFF00"/>
                </a:solidFill>
              </a:rPr>
              <a:t>-Joseph Patten - School Resource Officer</a:t>
            </a:r>
            <a:br>
              <a:rPr lang="en" sz="1800">
                <a:solidFill>
                  <a:srgbClr val="FFFF00"/>
                </a:solidFill>
              </a:rPr>
            </a:br>
            <a:r>
              <a:rPr lang="en" sz="1800">
                <a:solidFill>
                  <a:srgbClr val="FFFF00"/>
                </a:solidFill>
              </a:rPr>
              <a:t>-Kent Andrews - Special Education Aide</a:t>
            </a:r>
            <a:br>
              <a:rPr lang="en" sz="1800">
                <a:solidFill>
                  <a:srgbClr val="FFFF00"/>
                </a:solidFill>
              </a:rPr>
            </a:br>
            <a:r>
              <a:rPr lang="en" sz="1800">
                <a:solidFill>
                  <a:srgbClr val="FFFF00"/>
                </a:solidFill>
              </a:rPr>
              <a:t>-Emanuel Brink - Computer Tech</a:t>
            </a:r>
            <a:endParaRPr sz="1800"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800">
              <a:solidFill>
                <a:srgbClr val="FFFF00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FFFF00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Facilities</a:t>
            </a:r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body" idx="1"/>
          </p:nvPr>
        </p:nvSpPr>
        <p:spPr>
          <a:xfrm>
            <a:off x="205325" y="9573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Efficiency allows us to continue to start and complete projects that improve our schools.</a:t>
            </a:r>
            <a:endParaRPr>
              <a:solidFill>
                <a:srgbClr val="FFFF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00"/>
                </a:solidFill>
              </a:rPr>
              <a:t>- 31.5 millage rate</a:t>
            </a:r>
            <a:br>
              <a:rPr lang="en">
                <a:solidFill>
                  <a:srgbClr val="FFFF00"/>
                </a:solidFill>
              </a:rPr>
            </a:br>
            <a:r>
              <a:rPr lang="en">
                <a:solidFill>
                  <a:srgbClr val="FFFF00"/>
                </a:solidFill>
              </a:rPr>
              <a:t>- Fifth lowest millage rate in the state</a:t>
            </a:r>
            <a:br>
              <a:rPr lang="en">
                <a:solidFill>
                  <a:srgbClr val="FFFF00"/>
                </a:solidFill>
              </a:rPr>
            </a:br>
            <a:r>
              <a:rPr lang="en">
                <a:solidFill>
                  <a:srgbClr val="FFFF00"/>
                </a:solidFill>
              </a:rPr>
              <a:t>- 38.5 state average</a:t>
            </a:r>
            <a:br>
              <a:rPr lang="en">
                <a:solidFill>
                  <a:srgbClr val="FFFF00"/>
                </a:solidFill>
              </a:rPr>
            </a:br>
            <a:r>
              <a:rPr lang="en">
                <a:solidFill>
                  <a:srgbClr val="FFFF00"/>
                </a:solidFill>
              </a:rPr>
              <a:t>- One report recognizes Salem as the 2nd most efficient school district in the state.</a:t>
            </a:r>
            <a:br>
              <a:rPr lang="en">
                <a:solidFill>
                  <a:srgbClr val="FFFF00"/>
                </a:solidFill>
              </a:rPr>
            </a:br>
            <a:r>
              <a:rPr lang="en">
                <a:solidFill>
                  <a:srgbClr val="FFFF00"/>
                </a:solidFill>
              </a:rPr>
              <a:t>- 1 of 2 schools that are debt free in the state.</a:t>
            </a:r>
            <a:br>
              <a:rPr lang="en">
                <a:solidFill>
                  <a:srgbClr val="FFFF00"/>
                </a:solidFill>
              </a:rPr>
            </a:b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Future Proofed Technology/Palo Alto Firewall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3" name="Google Shape;10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400" y="1459725"/>
            <a:ext cx="3243025" cy="273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3325" y="1571525"/>
            <a:ext cx="3243025" cy="226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Replacing Wifi Access Points/LED Projects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0363" y="1304788"/>
            <a:ext cx="2409825" cy="189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4375" y="1304800"/>
            <a:ext cx="2895600" cy="158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538</Words>
  <Application>Microsoft Office PowerPoint</Application>
  <PresentationFormat>On-screen Show (16:9)</PresentationFormat>
  <Paragraphs>148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Average</vt:lpstr>
      <vt:lpstr>Simple Light</vt:lpstr>
      <vt:lpstr>Salem Schools Annual Report to the Public</vt:lpstr>
      <vt:lpstr>Mission Statement </vt:lpstr>
      <vt:lpstr>Welcome to the 2019-2020 Annual Report to the Public</vt:lpstr>
      <vt:lpstr>Enrollment </vt:lpstr>
      <vt:lpstr>Staff </vt:lpstr>
      <vt:lpstr>New Staff Members </vt:lpstr>
      <vt:lpstr>Facilities</vt:lpstr>
      <vt:lpstr>Future Proofed Technology/Palo Alto Firewall </vt:lpstr>
      <vt:lpstr>Replacing Wifi Access Points/LED Projects </vt:lpstr>
      <vt:lpstr>Refinish Gym Floors/Ceiling Grid Project </vt:lpstr>
      <vt:lpstr>New Office for Mental Health Counseling Services </vt:lpstr>
      <vt:lpstr>Completed Visitor Bleacher Project/Additional Asphalt Exit </vt:lpstr>
      <vt:lpstr>Speed Zone Solar Flashing Beacons </vt:lpstr>
      <vt:lpstr>Numerous Painting Projects/Waxing Floors  </vt:lpstr>
      <vt:lpstr> Door Access System at Salem High School</vt:lpstr>
      <vt:lpstr>New Projects</vt:lpstr>
      <vt:lpstr>Six Classroom Addition</vt:lpstr>
      <vt:lpstr>Academics/Other 2019-2020 </vt:lpstr>
      <vt:lpstr>Academics/Other 2019-2020 </vt:lpstr>
      <vt:lpstr>Parental Involvement </vt:lpstr>
      <vt:lpstr>Salem School Parent Resource Series</vt:lpstr>
      <vt:lpstr>Vending Report </vt:lpstr>
      <vt:lpstr>Goals </vt:lpstr>
      <vt:lpstr>Contact Information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Salem Schools Annual Report to the Public</dc:title>
  <dc:creator>Wayne Guiltner</dc:creator>
  <cp:lastModifiedBy>wayne.guiltner</cp:lastModifiedBy>
  <cp:revision>1</cp:revision>
  <dcterms:modified xsi:type="dcterms:W3CDTF">2019-09-26T19:21:54Z</dcterms:modified>
</cp:coreProperties>
</file>